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800000"/>
    <a:srgbClr val="ED1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32E3C91-34BE-42DA-BCA3-EC16D1800701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329CC-69C3-4F77-B4C1-26F9BDD028D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200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">
        <p159:morph option="byObject"/>
      </p:transition>
    </mc:Choice>
    <mc:Fallback xmlns="">
      <p:transition spd="slow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3C91-34BE-42DA-BCA3-EC16D1800701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329CC-69C3-4F77-B4C1-26F9BDD02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2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">
        <p159:morph option="byObject"/>
      </p:transition>
    </mc:Choice>
    <mc:Fallback xmlns="">
      <p:transition spd="slow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3C91-34BE-42DA-BCA3-EC16D1800701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329CC-69C3-4F77-B4C1-26F9BDD028D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19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">
        <p159:morph option="byObject"/>
      </p:transition>
    </mc:Choice>
    <mc:Fallback xmlns="">
      <p:transition spd="slow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3C91-34BE-42DA-BCA3-EC16D1800701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329CC-69C3-4F77-B4C1-26F9BDD02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5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">
        <p159:morph option="byObject"/>
      </p:transition>
    </mc:Choice>
    <mc:Fallback xmlns="">
      <p:transition spd="slow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3C91-34BE-42DA-BCA3-EC16D1800701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329CC-69C3-4F77-B4C1-26F9BDD028D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761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">
        <p159:morph option="byObject"/>
      </p:transition>
    </mc:Choice>
    <mc:Fallback xmlns="">
      <p:transition spd="slow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3C91-34BE-42DA-BCA3-EC16D1800701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329CC-69C3-4F77-B4C1-26F9BDD02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19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">
        <p159:morph option="byObject"/>
      </p:transition>
    </mc:Choice>
    <mc:Fallback xmlns="">
      <p:transition spd="slow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3C91-34BE-42DA-BCA3-EC16D1800701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329CC-69C3-4F77-B4C1-26F9BDD02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47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">
        <p159:morph option="byObject"/>
      </p:transition>
    </mc:Choice>
    <mc:Fallback xmlns="">
      <p:transition spd="slow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3C91-34BE-42DA-BCA3-EC16D1800701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329CC-69C3-4F77-B4C1-26F9BDD02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39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">
        <p159:morph option="byObject"/>
      </p:transition>
    </mc:Choice>
    <mc:Fallback xmlns="">
      <p:transition spd="slow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3C91-34BE-42DA-BCA3-EC16D1800701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329CC-69C3-4F77-B4C1-26F9BDD02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05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">
        <p159:morph option="byObject"/>
      </p:transition>
    </mc:Choice>
    <mc:Fallback xmlns="">
      <p:transition spd="slow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3C91-34BE-42DA-BCA3-EC16D1800701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329CC-69C3-4F77-B4C1-26F9BDD02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72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">
        <p159:morph option="byObject"/>
      </p:transition>
    </mc:Choice>
    <mc:Fallback xmlns="">
      <p:transition spd="slow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3C91-34BE-42DA-BCA3-EC16D1800701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329CC-69C3-4F77-B4C1-26F9BDD028D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373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">
        <p159:morph option="byObject"/>
      </p:transition>
    </mc:Choice>
    <mc:Fallback xmlns="">
      <p:transition spd="slow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32E3C91-34BE-42DA-BCA3-EC16D1800701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31329CC-69C3-4F77-B4C1-26F9BDD028D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59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">
        <p159:morph option="byObject"/>
      </p:transition>
    </mc:Choice>
    <mc:Fallback xmlns="">
      <p:transition spd="slow" advTm="2000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2A0B6-593A-4084-938C-EA7CCF5FD7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/>
              <a:t>Învățăm Alfabetul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BB4718-2E00-4B2F-9747-2ECA508CB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5190" y="4937759"/>
            <a:ext cx="5687209" cy="524435"/>
          </a:xfrm>
        </p:spPr>
        <p:txBody>
          <a:bodyPr>
            <a:normAutofit/>
          </a:bodyPr>
          <a:lstStyle/>
          <a:p>
            <a:r>
              <a:rPr lang="ro-RO" sz="1200" dirty="0"/>
              <a:t>Lăzău</a:t>
            </a:r>
            <a:r>
              <a:rPr lang="en-US" sz="1200" dirty="0"/>
              <a:t> </a:t>
            </a:r>
            <a:r>
              <a:rPr lang="ro-RO" sz="1200" dirty="0"/>
              <a:t>Victor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40609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">
        <p159:morph option="byObject"/>
      </p:transition>
    </mc:Choice>
    <mc:Fallback xmlns="">
      <p:transition spd="slow" advTm="2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escarca imagini de fundal iarbă, cer, nori Imagini de fundal gratuite  pentru rezoluia desktop 6288x3541 — imagine №537529">
            <a:extLst>
              <a:ext uri="{FF2B5EF4-FFF2-40B4-BE49-F238E27FC236}">
                <a16:creationId xmlns:a16="http://schemas.microsoft.com/office/drawing/2014/main" id="{0E4089D3-7C7D-4D2E-BA62-0F2419377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164" y="-14897"/>
            <a:ext cx="12325164" cy="688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478E6C-351E-408A-BD42-C4B6D58D0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3384" y="548640"/>
            <a:ext cx="5071872" cy="1499616"/>
          </a:xfrm>
        </p:spPr>
        <p:txBody>
          <a:bodyPr>
            <a:normAutofit/>
          </a:bodyPr>
          <a:lstStyle/>
          <a:p>
            <a:r>
              <a:rPr lang="ro-RO" sz="8000" dirty="0"/>
              <a:t>L</a:t>
            </a:r>
            <a:r>
              <a:rPr lang="ro-RO" sz="8000" cap="none" dirty="0"/>
              <a:t>itera</a:t>
            </a:r>
            <a:r>
              <a:rPr lang="ro-RO" sz="8000" dirty="0"/>
              <a:t> q </a:t>
            </a:r>
            <a:r>
              <a:rPr lang="ro-RO" sz="8000" cap="none" dirty="0"/>
              <a:t>și</a:t>
            </a:r>
            <a:r>
              <a:rPr lang="ro-RO" sz="8000" dirty="0"/>
              <a:t> r</a:t>
            </a:r>
            <a:endParaRPr lang="en-US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F0023-1B44-4D35-ADA8-F0A9295A06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44691" y="2285595"/>
            <a:ext cx="1460889" cy="790687"/>
          </a:xfrm>
        </p:spPr>
        <p:txBody>
          <a:bodyPr>
            <a:normAutofit fontScale="92500" lnSpcReduction="20000"/>
          </a:bodyPr>
          <a:lstStyle/>
          <a:p>
            <a:r>
              <a:rPr lang="ro-RO" dirty="0">
                <a:solidFill>
                  <a:srgbClr val="C00000"/>
                </a:solidFill>
              </a:rPr>
              <a:t>Q</a:t>
            </a:r>
            <a:r>
              <a:rPr lang="en-US" dirty="0" err="1">
                <a:solidFill>
                  <a:srgbClr val="C00000"/>
                </a:solidFill>
              </a:rPr>
              <a:t>uipu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90667C-8209-44C9-9792-5AEAD80AF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50676" y="2355146"/>
            <a:ext cx="1108166" cy="325793"/>
          </a:xfrm>
        </p:spPr>
        <p:txBody>
          <a:bodyPr>
            <a:normAutofit fontScale="92500" lnSpcReduction="20000"/>
          </a:bodyPr>
          <a:lstStyle/>
          <a:p>
            <a:r>
              <a:rPr lang="ro-RO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Rață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6" name="Picture 4" descr="Quipu: discover the mysteries of the Inca method of recording information |  Peru Info">
            <a:extLst>
              <a:ext uri="{FF2B5EF4-FFF2-40B4-BE49-F238E27FC236}">
                <a16:creationId xmlns:a16="http://schemas.microsoft.com/office/drawing/2014/main" id="{2F88B643-F105-44EB-968F-5C44FF797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98" y="2648794"/>
            <a:ext cx="3307081" cy="191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desene animate | Citeste totul despre desene animate pe CanCan.ro">
            <a:extLst>
              <a:ext uri="{FF2B5EF4-FFF2-40B4-BE49-F238E27FC236}">
                <a16:creationId xmlns:a16="http://schemas.microsoft.com/office/drawing/2014/main" id="{9D220348-20A6-469A-A675-B1DA8288AB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77840" y="3362661"/>
            <a:ext cx="305696" cy="30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0" name="Picture 8" descr="Fișier:Donald-duck-clip-art-joyfulduck.gif - Wikipedia">
            <a:extLst>
              <a:ext uri="{FF2B5EF4-FFF2-40B4-BE49-F238E27FC236}">
                <a16:creationId xmlns:a16="http://schemas.microsoft.com/office/drawing/2014/main" id="{F9049F27-C9D1-4F29-B121-42CDA44B8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122" y="2680939"/>
            <a:ext cx="2952346" cy="184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228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">
        <p159:morph option="byObject"/>
      </p:transition>
    </mc:Choice>
    <mc:Fallback xmlns="">
      <p:transition spd="slow" advTm="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descarca imagini de fundal iarbă, cer, nori Imagini de fundal gratuite  pentru rezoluia desktop 6288x3541 — imagine №537529">
            <a:extLst>
              <a:ext uri="{FF2B5EF4-FFF2-40B4-BE49-F238E27FC236}">
                <a16:creationId xmlns:a16="http://schemas.microsoft.com/office/drawing/2014/main" id="{466AF032-CFD8-4153-B457-DBE531E00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D376E0-C2D1-41D1-85BB-AC7B1F0BD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8549" y="628759"/>
            <a:ext cx="5354901" cy="1499616"/>
          </a:xfrm>
        </p:spPr>
        <p:txBody>
          <a:bodyPr>
            <a:normAutofit/>
          </a:bodyPr>
          <a:lstStyle/>
          <a:p>
            <a:r>
              <a:rPr lang="ro-RO" sz="8000" dirty="0"/>
              <a:t>L</a:t>
            </a:r>
            <a:r>
              <a:rPr lang="ro-RO" sz="8000" cap="none" dirty="0"/>
              <a:t>itera</a:t>
            </a:r>
            <a:r>
              <a:rPr lang="ro-RO" sz="8000" dirty="0"/>
              <a:t> s </a:t>
            </a:r>
            <a:r>
              <a:rPr lang="ro-RO" sz="8000" cap="none" dirty="0"/>
              <a:t>și</a:t>
            </a:r>
            <a:r>
              <a:rPr lang="ro-RO" sz="8000" dirty="0"/>
              <a:t> t</a:t>
            </a:r>
            <a:endParaRPr lang="en-US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75395-AD23-4A63-AF57-F397927B3C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53068" y="2286000"/>
            <a:ext cx="1381616" cy="533400"/>
          </a:xfrm>
        </p:spPr>
        <p:txBody>
          <a:bodyPr>
            <a:normAutofit fontScale="92500" lnSpcReduction="20000"/>
          </a:bodyPr>
          <a:lstStyle/>
          <a:p>
            <a:r>
              <a:rPr lang="ro-RO" dirty="0">
                <a:solidFill>
                  <a:srgbClr val="92D050"/>
                </a:solidFill>
              </a:rPr>
              <a:t>Șarpe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6FE1D-F7E9-425A-B76C-E3C1924EA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55131" y="2305159"/>
            <a:ext cx="1739537" cy="3374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o-RO" dirty="0"/>
              <a:t>Tanc</a:t>
            </a:r>
            <a:endParaRPr lang="en-US" dirty="0"/>
          </a:p>
        </p:txBody>
      </p:sp>
      <p:pic>
        <p:nvPicPr>
          <p:cNvPr id="9218" name="Picture 2" descr="Verde · şarpe · desen · animat · ilustrare · fericit · grădină - ilustratie  vectoriala © tigatelu (#5465378) | Stockfresh">
            <a:extLst>
              <a:ext uri="{FF2B5EF4-FFF2-40B4-BE49-F238E27FC236}">
                <a16:creationId xmlns:a16="http://schemas.microsoft.com/office/drawing/2014/main" id="{D3333B12-5CBC-42EE-A914-8EB1D28AA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753" y="2819400"/>
            <a:ext cx="2099446" cy="302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Tank Motor Vehicle Self-propelled Artillery, PNG, 1407x508px, Tank, Animated  Cartoon, Artillery, Combat Vehicle, Mode Of">
            <a:extLst>
              <a:ext uri="{FF2B5EF4-FFF2-40B4-BE49-F238E27FC236}">
                <a16:creationId xmlns:a16="http://schemas.microsoft.com/office/drawing/2014/main" id="{1C75344B-565E-4FCD-B068-BC5C55E24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229" y="2642616"/>
            <a:ext cx="3695018" cy="319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585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">
        <p159:morph option="byObject"/>
      </p:transition>
    </mc:Choice>
    <mc:Fallback xmlns="">
      <p:transition spd="slow" advTm="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scarca imagini de fundal iarbă, cer, nori Imagini de fundal gratuite  pentru rezoluia desktop 6288x3541 — imagine №537529">
            <a:extLst>
              <a:ext uri="{FF2B5EF4-FFF2-40B4-BE49-F238E27FC236}">
                <a16:creationId xmlns:a16="http://schemas.microsoft.com/office/drawing/2014/main" id="{48F7AFF0-AF23-467C-9CBA-74955943E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6457" cy="687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A7BCA5-7F84-4301-842B-9DE688C3B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567" y="505609"/>
            <a:ext cx="5285233" cy="1499616"/>
          </a:xfrm>
        </p:spPr>
        <p:txBody>
          <a:bodyPr>
            <a:normAutofit/>
          </a:bodyPr>
          <a:lstStyle/>
          <a:p>
            <a:r>
              <a:rPr lang="en-US" sz="8000" dirty="0" err="1"/>
              <a:t>L</a:t>
            </a:r>
            <a:r>
              <a:rPr lang="en-US" sz="8000" cap="none" dirty="0" err="1"/>
              <a:t>itera</a:t>
            </a:r>
            <a:r>
              <a:rPr lang="en-US" sz="8000" dirty="0"/>
              <a:t> u </a:t>
            </a:r>
            <a:r>
              <a:rPr lang="ro-RO" sz="8000" cap="none" dirty="0"/>
              <a:t>ș</a:t>
            </a:r>
            <a:r>
              <a:rPr lang="en-US" sz="8000" cap="none" dirty="0" err="1"/>
              <a:t>i</a:t>
            </a:r>
            <a:r>
              <a:rPr lang="en-US" sz="8000" cap="none" dirty="0"/>
              <a:t> </a:t>
            </a:r>
            <a:r>
              <a:rPr lang="en-US" sz="8000" dirty="0"/>
              <a:t>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8B387-34B3-48F6-A1C2-AF45ADBFF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56108" y="2651789"/>
            <a:ext cx="1482405" cy="349624"/>
          </a:xfrm>
        </p:spPr>
        <p:txBody>
          <a:bodyPr>
            <a:normAutofit fontScale="92500" lnSpcReduction="10000"/>
          </a:bodyPr>
          <a:lstStyle/>
          <a:p>
            <a:r>
              <a:rPr lang="ro-RO" dirty="0">
                <a:solidFill>
                  <a:srgbClr val="FFFF00"/>
                </a:solidFill>
              </a:rPr>
              <a:t>Unt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0E5CFD-1C1B-4FD1-8FBF-A805347B7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91335" y="2635624"/>
            <a:ext cx="1358153" cy="365789"/>
          </a:xfrm>
        </p:spPr>
        <p:txBody>
          <a:bodyPr>
            <a:normAutofit fontScale="92500" lnSpcReduction="10000"/>
          </a:bodyPr>
          <a:lstStyle/>
          <a:p>
            <a:r>
              <a:rPr lang="ro-RO" dirty="0">
                <a:solidFill>
                  <a:srgbClr val="C00000"/>
                </a:solidFill>
              </a:rPr>
              <a:t>Veveriță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28" name="Picture 4" descr="Tot ce trebuie sa stii despre unt | FoodStory | StirileProTV.ro">
            <a:extLst>
              <a:ext uri="{FF2B5EF4-FFF2-40B4-BE49-F238E27FC236}">
                <a16:creationId xmlns:a16="http://schemas.microsoft.com/office/drawing/2014/main" id="{FDF48724-E256-4DB1-8FA1-F5753C80A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771" y="3001413"/>
            <a:ext cx="3517669" cy="257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veriţă · desen · animat · mână · alb · animal - ilustratie vectoriala ©  tigatelu (#6874849) | Stockfresh">
            <a:extLst>
              <a:ext uri="{FF2B5EF4-FFF2-40B4-BE49-F238E27FC236}">
                <a16:creationId xmlns:a16="http://schemas.microsoft.com/office/drawing/2014/main" id="{23707115-84E8-4913-9CA4-D5868F7D2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368" y="2931460"/>
            <a:ext cx="3517669" cy="264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867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">
        <p159:morph option="byObject"/>
      </p:transition>
    </mc:Choice>
    <mc:Fallback xmlns="">
      <p:transition spd="slow" advTm="2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descarca imagini de fundal iarbă, cer, nori Imagini de fundal gratuite  pentru rezoluia desktop 6288x3541 — imagine №537529">
            <a:extLst>
              <a:ext uri="{FF2B5EF4-FFF2-40B4-BE49-F238E27FC236}">
                <a16:creationId xmlns:a16="http://schemas.microsoft.com/office/drawing/2014/main" id="{8B6E2576-F3AD-4FFB-AE84-467ACD512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738E10-924C-4EDF-ABDC-AB2094829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386" y="570155"/>
            <a:ext cx="5451976" cy="1499616"/>
          </a:xfrm>
        </p:spPr>
        <p:txBody>
          <a:bodyPr>
            <a:normAutofit/>
          </a:bodyPr>
          <a:lstStyle/>
          <a:p>
            <a:r>
              <a:rPr lang="ro-RO" sz="8000" dirty="0"/>
              <a:t>L</a:t>
            </a:r>
            <a:r>
              <a:rPr lang="ro-RO" sz="8000" cap="none" dirty="0"/>
              <a:t>itera</a:t>
            </a:r>
            <a:r>
              <a:rPr lang="ro-RO" sz="8000" dirty="0"/>
              <a:t> w </a:t>
            </a:r>
            <a:r>
              <a:rPr lang="ro-RO" sz="8000" cap="none" dirty="0"/>
              <a:t>și</a:t>
            </a:r>
            <a:r>
              <a:rPr lang="ro-RO" sz="8000" dirty="0"/>
              <a:t> x</a:t>
            </a:r>
            <a:endParaRPr lang="en-US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725C9-0AF9-490B-AE2E-BC3A83F61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50498" y="2412402"/>
            <a:ext cx="1525436" cy="500231"/>
          </a:xfrm>
        </p:spPr>
        <p:txBody>
          <a:bodyPr/>
          <a:lstStyle/>
          <a:p>
            <a:pPr marL="0" indent="0">
              <a:buNone/>
            </a:pPr>
            <a:r>
              <a:rPr lang="ro-RO" dirty="0">
                <a:solidFill>
                  <a:srgbClr val="FFC000"/>
                </a:solidFill>
              </a:rPr>
              <a:t>Walkirie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8428DF-C31C-498D-8CC5-C3CA33131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17589" y="2412401"/>
            <a:ext cx="1207546" cy="500231"/>
          </a:xfrm>
        </p:spPr>
        <p:txBody>
          <a:bodyPr/>
          <a:lstStyle/>
          <a:p>
            <a:r>
              <a:rPr lang="ro-RO" dirty="0"/>
              <a:t>Xerox</a:t>
            </a:r>
            <a:endParaRPr lang="en-US" dirty="0"/>
          </a:p>
        </p:txBody>
      </p:sp>
      <p:pic>
        <p:nvPicPr>
          <p:cNvPr id="2050" name="Picture 2" descr="walkirie - Wikționar">
            <a:extLst>
              <a:ext uri="{FF2B5EF4-FFF2-40B4-BE49-F238E27FC236}">
                <a16:creationId xmlns:a16="http://schemas.microsoft.com/office/drawing/2014/main" id="{FA9DA195-1584-4B6D-BCF7-847280B23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259" y="2912633"/>
            <a:ext cx="2078853" cy="27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Xerox B205V_NI (Multifunctionale) - Preturi">
            <a:extLst>
              <a:ext uri="{FF2B5EF4-FFF2-40B4-BE49-F238E27FC236}">
                <a16:creationId xmlns:a16="http://schemas.microsoft.com/office/drawing/2014/main" id="{EF7F0B6C-9A25-454C-82F2-70062BCBB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280" y="2840469"/>
            <a:ext cx="2303461" cy="284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34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">
        <p159:morph option="byObject"/>
      </p:transition>
    </mc:Choice>
    <mc:Fallback xmlns="">
      <p:transition spd="slow" advTm="2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descarca imagini de fundal iarbă, cer, nori Imagini de fundal gratuite  pentru rezoluia desktop 6288x3541 — imagine №537529">
            <a:extLst>
              <a:ext uri="{FF2B5EF4-FFF2-40B4-BE49-F238E27FC236}">
                <a16:creationId xmlns:a16="http://schemas.microsoft.com/office/drawing/2014/main" id="{8CB7D162-C2AE-44C7-8CD7-00BC86E01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347DA8-ED17-476A-A95F-BD398EF43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1365" y="413093"/>
            <a:ext cx="4655910" cy="1499616"/>
          </a:xfrm>
        </p:spPr>
        <p:txBody>
          <a:bodyPr>
            <a:normAutofit/>
          </a:bodyPr>
          <a:lstStyle/>
          <a:p>
            <a:r>
              <a:rPr lang="ro-RO" sz="8000" dirty="0"/>
              <a:t>L</a:t>
            </a:r>
            <a:r>
              <a:rPr lang="ro-RO" sz="8000" cap="none" dirty="0"/>
              <a:t>itera</a:t>
            </a:r>
            <a:r>
              <a:rPr lang="ro-RO" sz="8000" dirty="0"/>
              <a:t> y </a:t>
            </a:r>
            <a:r>
              <a:rPr lang="ro-RO" sz="8000" cap="none" dirty="0"/>
              <a:t>și</a:t>
            </a:r>
            <a:r>
              <a:rPr lang="ro-RO" sz="8000" dirty="0"/>
              <a:t> z</a:t>
            </a:r>
            <a:endParaRPr lang="en-US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909CC-CF78-4C00-B7D4-EB175B8396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37144" y="2286000"/>
            <a:ext cx="1224221" cy="381896"/>
          </a:xfrm>
        </p:spPr>
        <p:txBody>
          <a:bodyPr>
            <a:normAutofit lnSpcReduction="10000"/>
          </a:bodyPr>
          <a:lstStyle/>
          <a:p>
            <a:r>
              <a:rPr lang="ro-RO" dirty="0">
                <a:solidFill>
                  <a:srgbClr val="FFFF00"/>
                </a:solidFill>
              </a:rPr>
              <a:t>Yen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4D782-B12F-4617-A7C1-9CC5B62EF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17275" y="2286000"/>
            <a:ext cx="2025127" cy="381896"/>
          </a:xfrm>
        </p:spPr>
        <p:txBody>
          <a:bodyPr>
            <a:normAutofit lnSpcReduction="10000"/>
          </a:bodyPr>
          <a:lstStyle/>
          <a:p>
            <a:r>
              <a:rPr lang="ro-RO" dirty="0"/>
              <a:t>Zebră</a:t>
            </a:r>
            <a:endParaRPr lang="en-US" dirty="0"/>
          </a:p>
        </p:txBody>
      </p:sp>
      <p:pic>
        <p:nvPicPr>
          <p:cNvPr id="3074" name="Picture 2" descr="Japanese yen - Wikipedia">
            <a:extLst>
              <a:ext uri="{FF2B5EF4-FFF2-40B4-BE49-F238E27FC236}">
                <a16:creationId xmlns:a16="http://schemas.microsoft.com/office/drawing/2014/main" id="{8F6993DB-7F47-46BB-BB4A-7AB9482BC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77" y="2673276"/>
            <a:ext cx="3655876" cy="24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Animated Zebra Cliparts, Download Free Animated Zebra Cliparts png  images, Free ClipArts on Clipart Library">
            <a:extLst>
              <a:ext uri="{FF2B5EF4-FFF2-40B4-BE49-F238E27FC236}">
                <a16:creationId xmlns:a16="http://schemas.microsoft.com/office/drawing/2014/main" id="{13B6D70D-7764-4670-BAB9-4815ECE3E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26" y="2550102"/>
            <a:ext cx="3655876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670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">
        <p159:morph option="byObject"/>
      </p:transition>
    </mc:Choice>
    <mc:Fallback xmlns="">
      <p:transition spd="slow" advTm="2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ngratulations Pictures [2020] | Download Free Images on Unsplash">
            <a:extLst>
              <a:ext uri="{FF2B5EF4-FFF2-40B4-BE49-F238E27FC236}">
                <a16:creationId xmlns:a16="http://schemas.microsoft.com/office/drawing/2014/main" id="{9B900529-AFE0-498E-8CB3-3A42256CB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0489AE-A132-452E-B1DD-0DC8255B6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107" y="2264485"/>
            <a:ext cx="9076765" cy="1499616"/>
          </a:xfrm>
        </p:spPr>
        <p:txBody>
          <a:bodyPr/>
          <a:lstStyle/>
          <a:p>
            <a:r>
              <a:rPr lang="ro-RO" dirty="0">
                <a:solidFill>
                  <a:schemeClr val="bg1"/>
                </a:solidFill>
              </a:rPr>
              <a:t>Felicitări, ai invățat alfabetul !!!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04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">
        <p159:morph option="byObject"/>
      </p:transition>
    </mc:Choice>
    <mc:Fallback xmlns="">
      <p:transition spd="slow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escarca imagini de fundal iarbă, cer, nori Imagini de fundal gratuite  pentru rezoluia desktop 6288x3541 — imagine №537529">
            <a:extLst>
              <a:ext uri="{FF2B5EF4-FFF2-40B4-BE49-F238E27FC236}">
                <a16:creationId xmlns:a16="http://schemas.microsoft.com/office/drawing/2014/main" id="{2462F483-A0CD-442F-8E35-DF3B022B0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603" y="-263936"/>
            <a:ext cx="12467695" cy="712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745FA3-B6DD-4225-91F0-BE981CC8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714" y="516586"/>
            <a:ext cx="7861151" cy="1499616"/>
          </a:xfrm>
        </p:spPr>
        <p:txBody>
          <a:bodyPr>
            <a:normAutofit/>
          </a:bodyPr>
          <a:lstStyle/>
          <a:p>
            <a:r>
              <a:rPr lang="ro-RO" sz="8000" dirty="0"/>
              <a:t>L</a:t>
            </a:r>
            <a:r>
              <a:rPr lang="ro-RO" sz="8000" cap="none" dirty="0"/>
              <a:t>itera</a:t>
            </a:r>
            <a:r>
              <a:rPr lang="ro-RO" sz="8000" dirty="0"/>
              <a:t>    a    </a:t>
            </a:r>
            <a:r>
              <a:rPr lang="ro-RO" sz="8000" cap="none" dirty="0"/>
              <a:t>și</a:t>
            </a:r>
            <a:r>
              <a:rPr lang="ro-RO" sz="8000" dirty="0"/>
              <a:t>    </a:t>
            </a:r>
            <a:r>
              <a:rPr lang="en-US" sz="8000" cap="none" dirty="0"/>
              <a:t>B</a:t>
            </a:r>
            <a:endParaRPr lang="en-US" sz="8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58544C-D33F-46A3-9624-13D5F6880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2744" y="2179636"/>
            <a:ext cx="3326264" cy="822960"/>
          </a:xfrm>
        </p:spPr>
        <p:txBody>
          <a:bodyPr/>
          <a:lstStyle/>
          <a:p>
            <a:r>
              <a:rPr lang="ro-RO" dirty="0">
                <a:solidFill>
                  <a:srgbClr val="FFFF00"/>
                </a:solidFill>
              </a:rPr>
              <a:t>Albină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D59936-9A2C-43D8-8DE1-A839221725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18874" y="2179636"/>
            <a:ext cx="4754880" cy="82296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Barz</a:t>
            </a:r>
            <a:r>
              <a:rPr lang="ro-RO" dirty="0">
                <a:solidFill>
                  <a:schemeClr val="bg1"/>
                </a:solidFill>
              </a:rPr>
              <a:t>ă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Drăguţ · albină · desen · animat · mână · alb - ilustratie vectoriala ©  tigatelu (#6797775) | Stockfresh">
            <a:extLst>
              <a:ext uri="{FF2B5EF4-FFF2-40B4-BE49-F238E27FC236}">
                <a16:creationId xmlns:a16="http://schemas.microsoft.com/office/drawing/2014/main" id="{2F9575E2-9521-473D-AF0A-724866B0E08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772" y="3166030"/>
            <a:ext cx="1936376" cy="196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răguţ · barză · desen · animat · prezinta · pasăre · animal - ilustratie  vectoriala © jawa123 (#7404038) | Stockfresh">
            <a:extLst>
              <a:ext uri="{FF2B5EF4-FFF2-40B4-BE49-F238E27FC236}">
                <a16:creationId xmlns:a16="http://schemas.microsoft.com/office/drawing/2014/main" id="{5A8724FF-5B28-49A9-B4F3-E61F1381D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771" y="3166030"/>
            <a:ext cx="1919599" cy="216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283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">
        <p159:morph option="byObject"/>
      </p:transition>
    </mc:Choice>
    <mc:Fallback xmlns="">
      <p:transition spd="slow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descarca imagini de fundal iarbă, cer, nori Imagini de fundal gratuite  pentru rezoluia desktop 6288x3541 — imagine №537529">
            <a:extLst>
              <a:ext uri="{FF2B5EF4-FFF2-40B4-BE49-F238E27FC236}">
                <a16:creationId xmlns:a16="http://schemas.microsoft.com/office/drawing/2014/main" id="{1C959BC1-D6A4-4F96-A62A-7F7F967E9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9"/>
            <a:ext cx="12180243" cy="686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26A21C-DED4-4AF4-9115-17F3BBC41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357" y="460443"/>
            <a:ext cx="9720072" cy="1499616"/>
          </a:xfrm>
        </p:spPr>
        <p:txBody>
          <a:bodyPr>
            <a:normAutofit/>
          </a:bodyPr>
          <a:lstStyle/>
          <a:p>
            <a:r>
              <a:rPr lang="ro-RO" sz="8000" dirty="0"/>
              <a:t>L</a:t>
            </a:r>
            <a:r>
              <a:rPr lang="ro-RO" sz="8000" cap="none" dirty="0"/>
              <a:t>itera</a:t>
            </a:r>
            <a:r>
              <a:rPr lang="ro-RO" sz="8000" dirty="0"/>
              <a:t> </a:t>
            </a:r>
            <a:r>
              <a:rPr lang="en-US" sz="8000" dirty="0"/>
              <a:t>C</a:t>
            </a:r>
            <a:r>
              <a:rPr lang="ro-RO" sz="8000" dirty="0"/>
              <a:t> </a:t>
            </a:r>
            <a:r>
              <a:rPr lang="ro-RO" sz="8000" cap="none" dirty="0"/>
              <a:t>și </a:t>
            </a:r>
            <a:r>
              <a:rPr lang="en-US" sz="8000" cap="none" dirty="0"/>
              <a:t>D</a:t>
            </a:r>
            <a:endParaRPr lang="en-US" sz="8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1CDC78-245E-42EB-9795-4C3AF834C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871" y="2123803"/>
            <a:ext cx="1909354" cy="468085"/>
          </a:xfrm>
        </p:spPr>
        <p:txBody>
          <a:bodyPr>
            <a:noAutofit/>
          </a:bodyPr>
          <a:lstStyle/>
          <a:p>
            <a:pPr lvl="3"/>
            <a:r>
              <a:rPr lang="en-US" sz="2400" dirty="0">
                <a:solidFill>
                  <a:srgbClr val="800000"/>
                </a:solidFill>
              </a:rPr>
              <a:t>Cal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7A65C88-20DF-4174-8953-DD1F84EA3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58289" y="2181586"/>
            <a:ext cx="3328852" cy="515997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Doctor</a:t>
            </a:r>
          </a:p>
        </p:txBody>
      </p:sp>
      <p:pic>
        <p:nvPicPr>
          <p:cNvPr id="9" name="Picture 2" descr="Maro · cal · desen · animat · alb · fericit · fundal - ilustratie  vectoriala © tigatelu (#6806007) | Stockfresh">
            <a:extLst>
              <a:ext uri="{FF2B5EF4-FFF2-40B4-BE49-F238E27FC236}">
                <a16:creationId xmlns:a16="http://schemas.microsoft.com/office/drawing/2014/main" id="{35A227BD-E837-41F8-AD02-DB41471D8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83" y="2697583"/>
            <a:ext cx="2584330" cy="264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nimated doctor - animated pictures of a doctor PNG image with transparent  background | TOPpng">
            <a:extLst>
              <a:ext uri="{FF2B5EF4-FFF2-40B4-BE49-F238E27FC236}">
                <a16:creationId xmlns:a16="http://schemas.microsoft.com/office/drawing/2014/main" id="{17419084-483E-4C86-AC9C-3221D883A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486" y="2697583"/>
            <a:ext cx="2915323" cy="258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344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">
        <p159:morph option="byObject"/>
      </p:transition>
    </mc:Choice>
    <mc:Fallback xmlns="">
      <p:transition spd="slow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descarca imagini de fundal iarbă, cer, nori Imagini de fundal gratuite  pentru rezoluia desktop 6288x3541 — imagine №537529">
            <a:extLst>
              <a:ext uri="{FF2B5EF4-FFF2-40B4-BE49-F238E27FC236}">
                <a16:creationId xmlns:a16="http://schemas.microsoft.com/office/drawing/2014/main" id="{39717FDE-A302-4F0F-8541-A7E86A5FA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60" y="0"/>
            <a:ext cx="12210560" cy="68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E91A79-842D-445C-9595-1302F4FC1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165" y="445954"/>
            <a:ext cx="9720072" cy="1499616"/>
          </a:xfrm>
        </p:spPr>
        <p:txBody>
          <a:bodyPr>
            <a:normAutofit/>
          </a:bodyPr>
          <a:lstStyle/>
          <a:p>
            <a:r>
              <a:rPr lang="ro-RO" sz="8000" dirty="0"/>
              <a:t>L</a:t>
            </a:r>
            <a:r>
              <a:rPr lang="ro-RO" sz="8000" cap="none" dirty="0"/>
              <a:t>itera</a:t>
            </a:r>
            <a:r>
              <a:rPr lang="ro-RO" sz="8000" dirty="0"/>
              <a:t> </a:t>
            </a:r>
            <a:r>
              <a:rPr lang="en-US" sz="8000" dirty="0"/>
              <a:t>E</a:t>
            </a:r>
            <a:r>
              <a:rPr lang="ro-RO" sz="8000" dirty="0"/>
              <a:t> </a:t>
            </a:r>
            <a:r>
              <a:rPr lang="ro-RO" sz="8000" cap="none" dirty="0"/>
              <a:t>și</a:t>
            </a:r>
            <a:r>
              <a:rPr lang="ro-RO" sz="8000" dirty="0"/>
              <a:t> </a:t>
            </a:r>
            <a:r>
              <a:rPr lang="en-US" sz="8000" cap="none" dirty="0"/>
              <a:t>F</a:t>
            </a:r>
            <a:endParaRPr lang="en-US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E506E-0BB3-4AAA-A8A8-621DE3E662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59595" y="2391524"/>
            <a:ext cx="2197741" cy="489473"/>
          </a:xfrm>
        </p:spPr>
        <p:txBody>
          <a:bodyPr/>
          <a:lstStyle/>
          <a:p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Elefant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446F74-2C8B-4191-B3A4-A080406D1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62201" y="2391525"/>
            <a:ext cx="1720719" cy="489473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Far</a:t>
            </a:r>
          </a:p>
        </p:txBody>
      </p:sp>
      <p:pic>
        <p:nvPicPr>
          <p:cNvPr id="8" name="Picture 2" descr="Elefant Desen Animat Drăguţ Viata - Imagine gratuită pe Pixabay">
            <a:extLst>
              <a:ext uri="{FF2B5EF4-FFF2-40B4-BE49-F238E27FC236}">
                <a16:creationId xmlns:a16="http://schemas.microsoft.com/office/drawing/2014/main" id="{CDE7130C-CBF5-4AE0-9637-F462B7BF4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757" y="2880997"/>
            <a:ext cx="3062344" cy="229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ar · icoană · desen · animat · stil · izolat · alb - ilustratie vectoriala  © ylivdesign (#8029252) | Stockfresh">
            <a:extLst>
              <a:ext uri="{FF2B5EF4-FFF2-40B4-BE49-F238E27FC236}">
                <a16:creationId xmlns:a16="http://schemas.microsoft.com/office/drawing/2014/main" id="{A6C6528F-C116-461A-971C-C1C8A0D25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886" y="2880997"/>
            <a:ext cx="2671034" cy="229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408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">
        <p159:morph option="byObject"/>
      </p:transition>
    </mc:Choice>
    <mc:Fallback xmlns="">
      <p:transition spd="slow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descarca imagini de fundal iarbă, cer, nori Imagini de fundal gratuite  pentru rezoluia desktop 6288x3541 — imagine №537529">
            <a:extLst>
              <a:ext uri="{FF2B5EF4-FFF2-40B4-BE49-F238E27FC236}">
                <a16:creationId xmlns:a16="http://schemas.microsoft.com/office/drawing/2014/main" id="{F3F4CC6E-6B7D-43F2-8D6C-FBBBD4F7E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593102-9E92-49EA-8CB1-E370A2313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5327" y="685156"/>
            <a:ext cx="9720072" cy="1499616"/>
          </a:xfrm>
        </p:spPr>
        <p:txBody>
          <a:bodyPr>
            <a:normAutofit/>
          </a:bodyPr>
          <a:lstStyle/>
          <a:p>
            <a:r>
              <a:rPr lang="ro-RO" sz="8000" dirty="0"/>
              <a:t>L</a:t>
            </a:r>
            <a:r>
              <a:rPr lang="ro-RO" sz="8000" cap="none" dirty="0"/>
              <a:t>itera</a:t>
            </a:r>
            <a:r>
              <a:rPr lang="ro-RO" sz="8000" dirty="0"/>
              <a:t> </a:t>
            </a:r>
            <a:r>
              <a:rPr lang="en-US" sz="8000" dirty="0"/>
              <a:t>G</a:t>
            </a:r>
            <a:r>
              <a:rPr lang="ro-RO" sz="8000" dirty="0"/>
              <a:t> </a:t>
            </a:r>
            <a:r>
              <a:rPr lang="ro-RO" sz="8000" cap="none" dirty="0"/>
              <a:t>și</a:t>
            </a:r>
            <a:r>
              <a:rPr lang="ro-RO" sz="8000" dirty="0"/>
              <a:t> </a:t>
            </a:r>
            <a:r>
              <a:rPr lang="en-US" sz="8000" cap="none" dirty="0"/>
              <a:t>H</a:t>
            </a:r>
            <a:endParaRPr lang="en-US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B2350-66E2-4E31-B6BC-EAEE372C9A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36381" y="2425850"/>
            <a:ext cx="1138159" cy="622007"/>
          </a:xfrm>
        </p:spPr>
        <p:txBody>
          <a:bodyPr/>
          <a:lstStyle/>
          <a:p>
            <a:r>
              <a:rPr lang="en-US" dirty="0" err="1">
                <a:solidFill>
                  <a:srgbClr val="800000"/>
                </a:solidFill>
              </a:rPr>
              <a:t>Goril</a:t>
            </a:r>
            <a:r>
              <a:rPr lang="ro-RO" dirty="0">
                <a:solidFill>
                  <a:srgbClr val="800000"/>
                </a:solidFill>
              </a:rPr>
              <a:t>ă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60961-DF1C-4FBA-B9FE-BE2BB890C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5363" y="2425850"/>
            <a:ext cx="1102349" cy="622007"/>
          </a:xfrm>
        </p:spPr>
        <p:txBody>
          <a:bodyPr/>
          <a:lstStyle/>
          <a:p>
            <a:r>
              <a:rPr lang="ro-RO" dirty="0">
                <a:solidFill>
                  <a:srgbClr val="FF0000"/>
                </a:solidFill>
              </a:rPr>
              <a:t>Haină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2" descr="Gorilla Cartoon Images, Stock Photos &amp;amp; Vectors | Shutterstock">
            <a:extLst>
              <a:ext uri="{FF2B5EF4-FFF2-40B4-BE49-F238E27FC236}">
                <a16:creationId xmlns:a16="http://schemas.microsoft.com/office/drawing/2014/main" id="{F25A883D-9987-4AB0-B048-4640E52CA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54279"/>
            <a:ext cx="2915324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2020 iarna fete jos jacheta copii desene animate cald strat nou de iarna  pentru copii haine pentru copii haina cald sacou moda pentru fete cumpara  online | Haine Fete &amp;lt; www.loteriefiscala.ro">
            <a:extLst>
              <a:ext uri="{FF2B5EF4-FFF2-40B4-BE49-F238E27FC236}">
                <a16:creationId xmlns:a16="http://schemas.microsoft.com/office/drawing/2014/main" id="{61E9DB38-F077-48B6-8671-504A60215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393" y="2854278"/>
            <a:ext cx="2915323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262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">
        <p159:morph option="byObject"/>
      </p:transition>
    </mc:Choice>
    <mc:Fallback xmlns="">
      <p:transition spd="slow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escarca imagini de fundal iarbă, cer, nori Imagini de fundal gratuite  pentru rezoluia desktop 6288x3541 — imagine №537529">
            <a:extLst>
              <a:ext uri="{FF2B5EF4-FFF2-40B4-BE49-F238E27FC236}">
                <a16:creationId xmlns:a16="http://schemas.microsoft.com/office/drawing/2014/main" id="{B2C845BE-8D60-4D52-8D03-BCE284F74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3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8A6A86-101A-4665-AC9B-F66616B27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050" y="681153"/>
            <a:ext cx="4754880" cy="1499616"/>
          </a:xfrm>
        </p:spPr>
        <p:txBody>
          <a:bodyPr>
            <a:normAutofit/>
          </a:bodyPr>
          <a:lstStyle/>
          <a:p>
            <a:r>
              <a:rPr lang="ro-RO" sz="8000" dirty="0"/>
              <a:t>L</a:t>
            </a:r>
            <a:r>
              <a:rPr lang="ro-RO" sz="8000" cap="none" dirty="0"/>
              <a:t>itera</a:t>
            </a:r>
            <a:r>
              <a:rPr lang="ro-RO" sz="8000" dirty="0"/>
              <a:t> I </a:t>
            </a:r>
            <a:r>
              <a:rPr lang="ro-RO" sz="8000" cap="none" dirty="0"/>
              <a:t>și J</a:t>
            </a:r>
            <a:endParaRPr lang="en-US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AA771-A445-4135-96AE-E16076CBF0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85723" y="2232212"/>
            <a:ext cx="1778239" cy="558071"/>
          </a:xfrm>
        </p:spPr>
        <p:txBody>
          <a:bodyPr/>
          <a:lstStyle/>
          <a:p>
            <a:r>
              <a:rPr lang="ro-RO" dirty="0">
                <a:solidFill>
                  <a:schemeClr val="bg2">
                    <a:lumMod val="90000"/>
                  </a:schemeClr>
                </a:solidFill>
              </a:rPr>
              <a:t>Iepure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AutoShape 2" descr="Hubschrauber -">
            <a:extLst>
              <a:ext uri="{FF2B5EF4-FFF2-40B4-BE49-F238E27FC236}">
                <a16:creationId xmlns:a16="http://schemas.microsoft.com/office/drawing/2014/main" id="{F8A00CCB-B111-40F3-9146-AA4D2E652262}"/>
              </a:ext>
            </a:extLst>
          </p:cNvPr>
          <p:cNvSpPr>
            <a:spLocks noGrp="1" noChangeAspect="1" noChangeArrowheads="1"/>
          </p:cNvSpPr>
          <p:nvPr>
            <p:ph sz="half" idx="2"/>
          </p:nvPr>
        </p:nvSpPr>
        <p:spPr bwMode="auto">
          <a:xfrm>
            <a:off x="9201912" y="2266140"/>
            <a:ext cx="1304365" cy="110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o-RO" dirty="0">
                <a:solidFill>
                  <a:srgbClr val="FF0000"/>
                </a:solidFill>
              </a:rPr>
              <a:t>Jeleu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32" name="Picture 8" descr="Bugs Bunny a împlinit 76 de ani. Povestea celui mai iubit iepure animat:  &amp;quot;What&amp;#39;s up, Doc? &amp;quot;">
            <a:extLst>
              <a:ext uri="{FF2B5EF4-FFF2-40B4-BE49-F238E27FC236}">
                <a16:creationId xmlns:a16="http://schemas.microsoft.com/office/drawing/2014/main" id="{72F58D99-F374-482D-8B53-1E9A889DE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51" y="2598738"/>
            <a:ext cx="3473699" cy="234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Jeleu rosu, desert gelatin Unt de arahide si sandwich de jeleu, meduze,  zonă, pâine png | PNGEgg">
            <a:extLst>
              <a:ext uri="{FF2B5EF4-FFF2-40B4-BE49-F238E27FC236}">
                <a16:creationId xmlns:a16="http://schemas.microsoft.com/office/drawing/2014/main" id="{C652E76B-D78F-41CD-8337-02E6A3052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953" y="2647709"/>
            <a:ext cx="3632696" cy="229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2296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">
        <p159:morph option="byObject"/>
      </p:transition>
    </mc:Choice>
    <mc:Fallback xmlns="">
      <p:transition spd="slow" advTm="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escarca imagini de fundal iarbă, cer, nori Imagini de fundal gratuite  pentru rezoluia desktop 6288x3541 — imagine №537529">
            <a:extLst>
              <a:ext uri="{FF2B5EF4-FFF2-40B4-BE49-F238E27FC236}">
                <a16:creationId xmlns:a16="http://schemas.microsoft.com/office/drawing/2014/main" id="{43FB1A78-61B4-44E6-A90F-4087EF34D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06EDA5-DE38-4B81-B718-959D07963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7935" y="548640"/>
            <a:ext cx="5672379" cy="1499616"/>
          </a:xfrm>
        </p:spPr>
        <p:txBody>
          <a:bodyPr>
            <a:normAutofit/>
          </a:bodyPr>
          <a:lstStyle/>
          <a:p>
            <a:r>
              <a:rPr lang="en-US" sz="8000" dirty="0" err="1"/>
              <a:t>L</a:t>
            </a:r>
            <a:r>
              <a:rPr lang="en-US" sz="8000" cap="none" dirty="0" err="1"/>
              <a:t>itera</a:t>
            </a:r>
            <a:r>
              <a:rPr lang="en-US" sz="8000" dirty="0"/>
              <a:t> </a:t>
            </a:r>
            <a:r>
              <a:rPr lang="ro-RO" sz="8000" dirty="0"/>
              <a:t>K</a:t>
            </a:r>
            <a:r>
              <a:rPr lang="en-US" sz="8000" dirty="0"/>
              <a:t> </a:t>
            </a:r>
            <a:r>
              <a:rPr lang="ro-RO" sz="8000" cap="none" dirty="0"/>
              <a:t>ș</a:t>
            </a:r>
            <a:r>
              <a:rPr lang="en-US" sz="8000" cap="none" dirty="0" err="1"/>
              <a:t>i</a:t>
            </a:r>
            <a:r>
              <a:rPr lang="en-US" sz="8000" dirty="0"/>
              <a:t> </a:t>
            </a:r>
            <a:r>
              <a:rPr lang="ro-RO" sz="8000" dirty="0"/>
              <a:t>L</a:t>
            </a:r>
            <a:endParaRPr lang="en-US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A619B-562A-4C78-B0C2-57E039C982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64438" y="2161749"/>
            <a:ext cx="1342555" cy="424243"/>
          </a:xfrm>
        </p:spPr>
        <p:txBody>
          <a:bodyPr/>
          <a:lstStyle/>
          <a:p>
            <a:r>
              <a:rPr lang="ro-RO" dirty="0">
                <a:solidFill>
                  <a:srgbClr val="C00000"/>
                </a:solidFill>
              </a:rPr>
              <a:t>Kaizer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12CDE5-253E-42BD-96DC-8B15ADE63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01527" y="2172653"/>
            <a:ext cx="820271" cy="424243"/>
          </a:xfrm>
        </p:spPr>
        <p:txBody>
          <a:bodyPr/>
          <a:lstStyle/>
          <a:p>
            <a:r>
              <a:rPr lang="ro-RO" dirty="0">
                <a:solidFill>
                  <a:srgbClr val="FFC000"/>
                </a:solidFill>
              </a:rPr>
              <a:t>Leu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124" name="Picture 4" descr="Kaizer de porc afumat pret pe 100 grame - Carne proaspata">
            <a:extLst>
              <a:ext uri="{FF2B5EF4-FFF2-40B4-BE49-F238E27FC236}">
                <a16:creationId xmlns:a16="http://schemas.microsoft.com/office/drawing/2014/main" id="{DEDB5D8C-6B60-4DFA-A5CE-0A1BC6010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38" y="2585992"/>
            <a:ext cx="3713181" cy="247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eu · desen · animat · pisică · Africa · râde - ilustratie vectoriala ©  tigatelu (#2848007) | Stockfresh">
            <a:extLst>
              <a:ext uri="{FF2B5EF4-FFF2-40B4-BE49-F238E27FC236}">
                <a16:creationId xmlns:a16="http://schemas.microsoft.com/office/drawing/2014/main" id="{21808CF3-1EF2-43AA-8CB6-32C72D328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480" y="2585992"/>
            <a:ext cx="3713181" cy="247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1718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">
        <p159:morph option="byObject"/>
      </p:transition>
    </mc:Choice>
    <mc:Fallback xmlns="">
      <p:transition spd="slow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escarca imagini de fundal iarbă, cer, nori Imagini de fundal gratuite  pentru rezoluia desktop 6288x3541 — imagine №537529">
            <a:extLst>
              <a:ext uri="{FF2B5EF4-FFF2-40B4-BE49-F238E27FC236}">
                <a16:creationId xmlns:a16="http://schemas.microsoft.com/office/drawing/2014/main" id="{989489C7-E030-409E-9AE7-A3968C7AE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706ABC-BF7B-4D02-993E-5B4F894E2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0053" y="600277"/>
            <a:ext cx="5382947" cy="1499616"/>
          </a:xfrm>
        </p:spPr>
        <p:txBody>
          <a:bodyPr>
            <a:normAutofit/>
          </a:bodyPr>
          <a:lstStyle/>
          <a:p>
            <a:r>
              <a:rPr lang="ro-RO" sz="8000" dirty="0"/>
              <a:t>L</a:t>
            </a:r>
            <a:r>
              <a:rPr lang="ro-RO" sz="8000" cap="none" dirty="0"/>
              <a:t>itera</a:t>
            </a:r>
            <a:r>
              <a:rPr lang="ro-RO" sz="8000" dirty="0"/>
              <a:t> M </a:t>
            </a:r>
            <a:r>
              <a:rPr lang="ro-RO" sz="8000" cap="none" dirty="0"/>
              <a:t>și</a:t>
            </a:r>
            <a:r>
              <a:rPr lang="ro-RO" sz="8000" dirty="0"/>
              <a:t> n</a:t>
            </a:r>
            <a:endParaRPr lang="en-US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8A018-85CA-4511-8EA6-9824FC8E24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84738" y="2229470"/>
            <a:ext cx="1331798" cy="380227"/>
          </a:xfrm>
        </p:spPr>
        <p:txBody>
          <a:bodyPr>
            <a:normAutofit lnSpcReduction="10000"/>
          </a:bodyPr>
          <a:lstStyle/>
          <a:p>
            <a:r>
              <a:rPr lang="ro-RO" dirty="0">
                <a:solidFill>
                  <a:srgbClr val="FF0000"/>
                </a:solidFill>
              </a:rPr>
              <a:t>Mac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90700-6D69-4454-9F60-7FBE9E765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83036" y="2242008"/>
            <a:ext cx="912964" cy="458162"/>
          </a:xfrm>
        </p:spPr>
        <p:txBody>
          <a:bodyPr>
            <a:normAutofit lnSpcReduction="10000"/>
          </a:bodyPr>
          <a:lstStyle/>
          <a:p>
            <a:r>
              <a:rPr lang="ro-RO" dirty="0">
                <a:solidFill>
                  <a:schemeClr val="bg2">
                    <a:lumMod val="90000"/>
                  </a:schemeClr>
                </a:solidFill>
              </a:rPr>
              <a:t>Nor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6148" name="Picture 4" descr="Desen · animat · mac · proiect · artă · retro · amuzant - ilustratie  vectoriala © lineartestpilot (#4823381) | Stockfresh">
            <a:extLst>
              <a:ext uri="{FF2B5EF4-FFF2-40B4-BE49-F238E27FC236}">
                <a16:creationId xmlns:a16="http://schemas.microsoft.com/office/drawing/2014/main" id="{880104D4-21EA-4D87-8589-54DDC3EA3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32" y="2666227"/>
            <a:ext cx="2747234" cy="274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Nor intunecat png | PNGEgg">
            <a:extLst>
              <a:ext uri="{FF2B5EF4-FFF2-40B4-BE49-F238E27FC236}">
                <a16:creationId xmlns:a16="http://schemas.microsoft.com/office/drawing/2014/main" id="{F2F40462-77AF-4D4B-A4A5-5234DBC6C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288" y="2666227"/>
            <a:ext cx="3321424" cy="272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332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">
        <p159:morph option="byObject"/>
      </p:transition>
    </mc:Choice>
    <mc:Fallback xmlns="">
      <p:transition spd="slow" advTm="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descarca imagini de fundal iarbă, cer, nori Imagini de fundal gratuite  pentru rezoluia desktop 6288x3541 — imagine №537529">
            <a:extLst>
              <a:ext uri="{FF2B5EF4-FFF2-40B4-BE49-F238E27FC236}">
                <a16:creationId xmlns:a16="http://schemas.microsoft.com/office/drawing/2014/main" id="{422C6817-4E50-4A01-AE30-500C4DED7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24F535-006B-4601-901F-A89FE412D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206" y="612380"/>
            <a:ext cx="4569848" cy="1499616"/>
          </a:xfrm>
        </p:spPr>
        <p:txBody>
          <a:bodyPr>
            <a:noAutofit/>
          </a:bodyPr>
          <a:lstStyle/>
          <a:p>
            <a:r>
              <a:rPr lang="ro-RO" sz="8000" dirty="0"/>
              <a:t>L</a:t>
            </a:r>
            <a:r>
              <a:rPr lang="ro-RO" sz="8000" cap="none" dirty="0"/>
              <a:t>itera</a:t>
            </a:r>
            <a:r>
              <a:rPr lang="ro-RO" sz="8000" dirty="0"/>
              <a:t> o </a:t>
            </a:r>
            <a:r>
              <a:rPr lang="ro-RO" sz="8000" cap="none" dirty="0"/>
              <a:t>și</a:t>
            </a:r>
            <a:r>
              <a:rPr lang="ro-RO" sz="8000" dirty="0"/>
              <a:t> p</a:t>
            </a:r>
            <a:endParaRPr lang="en-US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CBE76-9179-4F3A-B879-0F37665753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2772" y="2286000"/>
            <a:ext cx="976795" cy="779929"/>
          </a:xfrm>
        </p:spPr>
        <p:txBody>
          <a:bodyPr/>
          <a:lstStyle/>
          <a:p>
            <a:r>
              <a:rPr lang="ro-RO" dirty="0">
                <a:solidFill>
                  <a:srgbClr val="FFCC00"/>
                </a:solidFill>
              </a:rPr>
              <a:t>Ou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1BCB0-3547-487E-B44B-943C3DB01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65054" y="2312894"/>
            <a:ext cx="976795" cy="438375"/>
          </a:xfrm>
        </p:spPr>
        <p:txBody>
          <a:bodyPr/>
          <a:lstStyle/>
          <a:p>
            <a:pPr marL="0" indent="0">
              <a:buNone/>
            </a:pPr>
            <a:r>
              <a:rPr lang="ro-RO" dirty="0">
                <a:solidFill>
                  <a:schemeClr val="bg1">
                    <a:lumMod val="95000"/>
                  </a:schemeClr>
                </a:solidFill>
              </a:rPr>
              <a:t>Pană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170" name="Picture 2" descr="Motivul pentru care un ou de găină a devenit fotografia cea mai apreciată  de pe Instagram, depăşind poza fiicei lui Kylie Jenner">
            <a:extLst>
              <a:ext uri="{FF2B5EF4-FFF2-40B4-BE49-F238E27FC236}">
                <a16:creationId xmlns:a16="http://schemas.microsoft.com/office/drawing/2014/main" id="{39CE979B-3DDD-4A01-956B-0CA628F03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24375"/>
            <a:ext cx="2564802" cy="256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ana naturala de pasare alba, pret si disponibilitate! Jos Palaria!">
            <a:extLst>
              <a:ext uri="{FF2B5EF4-FFF2-40B4-BE49-F238E27FC236}">
                <a16:creationId xmlns:a16="http://schemas.microsoft.com/office/drawing/2014/main" id="{D89B9778-431C-48B5-BDCB-EC05848D7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93" y="2667897"/>
            <a:ext cx="2674935" cy="256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810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">
        <p159:morph option="byObject"/>
      </p:transition>
    </mc:Choice>
    <mc:Fallback xmlns="">
      <p:transition spd="slow" advTm="2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187</TotalTime>
  <Words>93</Words>
  <Application>Microsoft Office PowerPoint</Application>
  <PresentationFormat>Widescreen</PresentationFormat>
  <Paragraphs>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Tw Cen MT</vt:lpstr>
      <vt:lpstr>Tw Cen MT Condensed</vt:lpstr>
      <vt:lpstr>Wingdings 3</vt:lpstr>
      <vt:lpstr>Integral</vt:lpstr>
      <vt:lpstr>Învățăm Alfabetul</vt:lpstr>
      <vt:lpstr>Litera    a    și    B</vt:lpstr>
      <vt:lpstr>Litera C și D</vt:lpstr>
      <vt:lpstr>Litera E și F</vt:lpstr>
      <vt:lpstr>Litera G și H</vt:lpstr>
      <vt:lpstr>Litera I și J</vt:lpstr>
      <vt:lpstr>Litera K și L</vt:lpstr>
      <vt:lpstr>Litera M și n</vt:lpstr>
      <vt:lpstr>Litera o și p</vt:lpstr>
      <vt:lpstr>Litera q și r</vt:lpstr>
      <vt:lpstr>Litera s și t</vt:lpstr>
      <vt:lpstr>Litera u și v</vt:lpstr>
      <vt:lpstr>Litera w și x</vt:lpstr>
      <vt:lpstr>Litera y și z</vt:lpstr>
      <vt:lpstr>Felicitări, ai invățat alfabetul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Învățăm Alfabetul</dc:title>
  <dc:creator>INFO</dc:creator>
  <cp:lastModifiedBy>INFO</cp:lastModifiedBy>
  <cp:revision>17</cp:revision>
  <dcterms:created xsi:type="dcterms:W3CDTF">2021-11-19T06:16:08Z</dcterms:created>
  <dcterms:modified xsi:type="dcterms:W3CDTF">2022-01-14T06:11:39Z</dcterms:modified>
</cp:coreProperties>
</file>